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customXml" Target="../customXml/item3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customXml" Target="../customXml/item2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1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2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3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4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5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Texto del título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1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2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3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4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5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Nivel de texto 1</a:t>
            </a:r>
            <a:endParaRPr sz="2800"/>
          </a:p>
          <a:p>
            <a:pPr lvl="1">
              <a:defRPr sz="1800"/>
            </a:pPr>
            <a:r>
              <a:rPr sz="2800"/>
              <a:t>Nivel de texto 2</a:t>
            </a:r>
            <a:endParaRPr sz="2800"/>
          </a:p>
          <a:p>
            <a:pPr lvl="2">
              <a:defRPr sz="1800"/>
            </a:pPr>
            <a:r>
              <a:rPr sz="2800"/>
              <a:t>Nivel de texto 3</a:t>
            </a:r>
            <a:endParaRPr sz="2800"/>
          </a:p>
          <a:p>
            <a:pPr lvl="3">
              <a:defRPr sz="1800"/>
            </a:pPr>
            <a:r>
              <a:rPr sz="2800"/>
              <a:t>Nivel de texto 4</a:t>
            </a:r>
            <a:endParaRPr sz="2800"/>
          </a:p>
          <a:p>
            <a:pPr lvl="4">
              <a:defRPr sz="1800"/>
            </a:pPr>
            <a:r>
              <a:rPr sz="2800"/>
              <a:t>Nivel de texto 5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Nivel de texto 1</a:t>
            </a:r>
            <a:endParaRPr b="1" sz="2400"/>
          </a:p>
          <a:p>
            <a:pPr lvl="1">
              <a:defRPr b="0" sz="1800"/>
            </a:pPr>
            <a:r>
              <a:rPr b="1" sz="2400"/>
              <a:t>Nivel de texto 2</a:t>
            </a:r>
            <a:endParaRPr b="1" sz="2400"/>
          </a:p>
          <a:p>
            <a:pPr lvl="2">
              <a:defRPr b="0" sz="1800"/>
            </a:pPr>
            <a:r>
              <a:rPr b="1" sz="2400"/>
              <a:t>Nivel de texto 3</a:t>
            </a:r>
            <a:endParaRPr b="1" sz="2400"/>
          </a:p>
          <a:p>
            <a:pPr lvl="3">
              <a:defRPr b="0" sz="1800"/>
            </a:pPr>
            <a:r>
              <a:rPr b="1" sz="2400"/>
              <a:t>Nivel de texto 4</a:t>
            </a:r>
            <a:endParaRPr b="1" sz="2400"/>
          </a:p>
          <a:p>
            <a:pPr lvl="4">
              <a:defRPr b="0" sz="1800"/>
            </a:pPr>
            <a:r>
              <a:rPr b="1" sz="2400"/>
              <a:t>Nivel de texto 5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Texto del título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Texto del título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Nivel de texto 1</a:t>
            </a:r>
            <a:endParaRPr sz="1400"/>
          </a:p>
          <a:p>
            <a:pPr lvl="1">
              <a:defRPr sz="1800"/>
            </a:pPr>
            <a:r>
              <a:rPr sz="1400"/>
              <a:t>Nivel de texto 2</a:t>
            </a:r>
            <a:endParaRPr sz="1400"/>
          </a:p>
          <a:p>
            <a:pPr lvl="2">
              <a:defRPr sz="1800"/>
            </a:pPr>
            <a:r>
              <a:rPr sz="1400"/>
              <a:t>Nivel de texto 3</a:t>
            </a:r>
            <a:endParaRPr sz="1400"/>
          </a:p>
          <a:p>
            <a:pPr lvl="3">
              <a:defRPr sz="1800"/>
            </a:pPr>
            <a:r>
              <a:rPr sz="1400"/>
              <a:t>Nivel de texto 4</a:t>
            </a:r>
            <a:endParaRPr sz="1400"/>
          </a:p>
          <a:p>
            <a:pPr lvl="4">
              <a:defRPr sz="1800"/>
            </a:pPr>
            <a:r>
              <a:rPr sz="1400"/>
              <a:t>Nivel de texto 5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gif"/><Relationship Id="rId6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513" y="-27384"/>
            <a:ext cx="9262010" cy="69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>
            <p:ph type="title"/>
          </p:nvPr>
        </p:nvSpPr>
        <p:spPr>
          <a:xfrm>
            <a:off x="26822" y="5000659"/>
            <a:ext cx="6336704" cy="1470026"/>
          </a:xfrm>
          <a:prstGeom prst="rect">
            <a:avLst/>
          </a:prstGeom>
        </p:spPr>
        <p:txBody>
          <a:bodyPr/>
          <a:lstStyle/>
          <a:p>
            <a:pPr lvl="0" algn="l">
              <a:defRPr sz="1800"/>
            </a:pPr>
            <a:r>
              <a:rPr sz="3400">
                <a:solidFill>
                  <a:srgbClr val="FFFFFF"/>
                </a:solidFill>
              </a:rPr>
              <a:t>Spectrum Access</a:t>
            </a:r>
            <a:br>
              <a:rPr sz="3400">
                <a:solidFill>
                  <a:srgbClr val="FFFFFF"/>
                </a:solidFill>
              </a:rPr>
            </a:br>
            <a:r>
              <a:rPr sz="3400">
                <a:solidFill>
                  <a:srgbClr val="FFFFFF"/>
                </a:solidFill>
              </a:rPr>
              <a:t>Newest Technologies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43408" y="6381327"/>
            <a:ext cx="6400801" cy="1752601"/>
          </a:xfrm>
          <a:prstGeom prst="rect">
            <a:avLst/>
          </a:prstGeom>
        </p:spPr>
        <p:txBody>
          <a:bodyPr/>
          <a:lstStyle>
            <a:lvl1pPr algn="l">
              <a:spcBef>
                <a:spcPts val="500"/>
              </a:spcBef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31 de Julio de 2015</a:t>
            </a:r>
          </a:p>
        </p:txBody>
      </p:sp>
      <p:pic>
        <p:nvPicPr>
          <p:cNvPr id="52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8097" y="6178751"/>
            <a:ext cx="1057301" cy="606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2267743" y="2780927"/>
            <a:ext cx="453650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4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FFFF"/>
                </a:solidFill>
              </a:rPr>
              <a:t>GRACIAS</a:t>
            </a:r>
          </a:p>
        </p:txBody>
      </p:sp>
      <p:pic>
        <p:nvPicPr>
          <p:cNvPr id="150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2299411" y="476672"/>
            <a:ext cx="453650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4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55" name="Shape 55"/>
          <p:cNvSpPr/>
          <p:nvPr/>
        </p:nvSpPr>
        <p:spPr>
          <a:xfrm>
            <a:off x="539551" y="1795463"/>
            <a:ext cx="7632850" cy="29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889000" indent="-889000">
              <a:lnSpc>
                <a:spcPct val="150000"/>
              </a:lnSpc>
              <a:buClr>
                <a:srgbClr val="FFFFFF"/>
              </a:buClr>
              <a:buSzPct val="100000"/>
              <a:buFont typeface="Arial"/>
              <a:buChar char="•"/>
            </a:pPr>
            <a:r>
              <a:rPr b="1" sz="2800">
                <a:solidFill>
                  <a:srgbClr val="FFFFFF"/>
                </a:solidFill>
              </a:rPr>
              <a:t>Televisión Digital</a:t>
            </a:r>
            <a:endParaRPr b="1" sz="2800">
              <a:solidFill>
                <a:srgbClr val="FFFFFF"/>
              </a:solidFill>
            </a:endParaRPr>
          </a:p>
          <a:p>
            <a:pPr lvl="1" marL="1346200" indent="-889000">
              <a:lnSpc>
                <a:spcPct val="150000"/>
              </a:lnSpc>
              <a:buClr>
                <a:srgbClr val="FFFFFF"/>
              </a:buClr>
              <a:buSzPct val="100000"/>
              <a:buFont typeface="Arial"/>
              <a:buChar char="•"/>
            </a:pPr>
            <a:r>
              <a:rPr b="1" sz="2800">
                <a:solidFill>
                  <a:srgbClr val="FFFFFF"/>
                </a:solidFill>
              </a:rPr>
              <a:t>Estandares de Televisión Digital </a:t>
            </a:r>
            <a:endParaRPr b="1" sz="2800">
              <a:solidFill>
                <a:srgbClr val="FFFFFF"/>
              </a:solidFill>
            </a:endParaRPr>
          </a:p>
          <a:p>
            <a:pPr lvl="1" marL="1346200" indent="-889000">
              <a:lnSpc>
                <a:spcPct val="150000"/>
              </a:lnSpc>
              <a:buClr>
                <a:srgbClr val="FFFFFF"/>
              </a:buClr>
              <a:buSzPct val="100000"/>
              <a:buFont typeface="Arial"/>
              <a:buChar char="•"/>
            </a:pPr>
            <a:r>
              <a:rPr b="1" sz="2800">
                <a:solidFill>
                  <a:srgbClr val="FFFFFF"/>
                </a:solidFill>
              </a:rPr>
              <a:t>Evolución de las Pantallas</a:t>
            </a:r>
            <a:endParaRPr b="1" sz="2800">
              <a:solidFill>
                <a:srgbClr val="FFFFFF"/>
              </a:solidFill>
            </a:endParaRPr>
          </a:p>
          <a:p>
            <a:pPr lvl="1" marL="1346200" indent="-889000">
              <a:lnSpc>
                <a:spcPct val="150000"/>
              </a:lnSpc>
              <a:buClr>
                <a:srgbClr val="FFFFFF"/>
              </a:buClr>
              <a:buSzPct val="100000"/>
              <a:buFont typeface="Arial"/>
              <a:buChar char="•"/>
            </a:pPr>
            <a:r>
              <a:rPr b="1" sz="2800">
                <a:solidFill>
                  <a:srgbClr val="FFFFFF"/>
                </a:solidFill>
              </a:rPr>
              <a:t>Evolución de las Transmisiones</a:t>
            </a:r>
            <a:endParaRPr b="1" sz="2800">
              <a:solidFill>
                <a:srgbClr val="FFFFFF"/>
              </a:solidFill>
            </a:endParaRPr>
          </a:p>
          <a:p>
            <a:pPr lvl="0" marL="889000" indent="-889000">
              <a:lnSpc>
                <a:spcPct val="150000"/>
              </a:lnSpc>
              <a:buClr>
                <a:srgbClr val="FFFFFF"/>
              </a:buClr>
              <a:buSzPct val="100000"/>
              <a:buFont typeface="Arial"/>
              <a:buChar char="•"/>
            </a:pPr>
            <a:r>
              <a:rPr b="1" sz="2800">
                <a:solidFill>
                  <a:srgbClr val="FFFFFF"/>
                </a:solidFill>
              </a:rPr>
              <a:t>Conclusión</a:t>
            </a:r>
          </a:p>
        </p:txBody>
      </p:sp>
      <p:pic>
        <p:nvPicPr>
          <p:cNvPr id="56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328300" y="188639"/>
            <a:ext cx="849694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</a:rPr>
              <a:t>Televisión Digital</a:t>
            </a:r>
          </a:p>
        </p:txBody>
      </p:sp>
      <p:pic>
        <p:nvPicPr>
          <p:cNvPr id="59" name="image4.png" descr="EUA_BULLET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726" y="1234947"/>
            <a:ext cx="1584177" cy="109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5.png" descr="EURO_BULLET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63887" y="1234947"/>
            <a:ext cx="1656185" cy="1175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36381" y="1184281"/>
            <a:ext cx="1800201" cy="122440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559718" y="2392557"/>
            <a:ext cx="1656185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>
                <a:solidFill>
                  <a:srgbClr val="FFFFFF"/>
                </a:solidFill>
              </a:rPr>
              <a:t>1998</a:t>
            </a:r>
            <a:endParaRPr b="1">
              <a:solidFill>
                <a:srgbClr val="FFFFFF"/>
              </a:solidFill>
            </a:endParaRPr>
          </a:p>
          <a:p>
            <a:pPr lvl="0" algn="ctr"/>
            <a:r>
              <a:rPr b="1">
                <a:solidFill>
                  <a:srgbClr val="FFFFFF"/>
                </a:solidFill>
              </a:rPr>
              <a:t>HDTV</a:t>
            </a:r>
          </a:p>
        </p:txBody>
      </p:sp>
      <p:sp>
        <p:nvSpPr>
          <p:cNvPr id="63" name="Shape 63"/>
          <p:cNvSpPr/>
          <p:nvPr/>
        </p:nvSpPr>
        <p:spPr>
          <a:xfrm>
            <a:off x="3491879" y="2392557"/>
            <a:ext cx="1800201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>
                <a:solidFill>
                  <a:srgbClr val="FFFFFF"/>
                </a:solidFill>
              </a:rPr>
              <a:t>1998</a:t>
            </a:r>
            <a:endParaRPr b="1">
              <a:solidFill>
                <a:srgbClr val="FFFFFF"/>
              </a:solidFill>
            </a:endParaRPr>
          </a:p>
          <a:p>
            <a:pPr lvl="0" algn="ctr"/>
            <a:r>
              <a:rPr b="1">
                <a:solidFill>
                  <a:srgbClr val="FFFFFF"/>
                </a:solidFill>
              </a:rPr>
              <a:t>Múltiplas</a:t>
            </a:r>
            <a:endParaRPr b="1">
              <a:solidFill>
                <a:srgbClr val="FFFFFF"/>
              </a:solidFill>
            </a:endParaRPr>
          </a:p>
          <a:p>
            <a:pPr lvl="0" algn="ctr"/>
            <a:r>
              <a:rPr b="1">
                <a:solidFill>
                  <a:srgbClr val="FFFFFF"/>
                </a:solidFill>
              </a:rPr>
              <a:t>programaciones </a:t>
            </a:r>
          </a:p>
        </p:txBody>
      </p:sp>
      <p:sp>
        <p:nvSpPr>
          <p:cNvPr id="64" name="Shape 64"/>
          <p:cNvSpPr/>
          <p:nvPr/>
        </p:nvSpPr>
        <p:spPr>
          <a:xfrm>
            <a:off x="6536381" y="2392557"/>
            <a:ext cx="18002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>
                <a:solidFill>
                  <a:srgbClr val="FFFFFF"/>
                </a:solidFill>
              </a:rPr>
              <a:t>2003</a:t>
            </a:r>
            <a:endParaRPr b="1" sz="1000">
              <a:solidFill>
                <a:srgbClr val="FFFFFF"/>
              </a:solidFill>
            </a:endParaRPr>
          </a:p>
          <a:p>
            <a:pPr lvl="0" algn="ctr"/>
            <a:r>
              <a:rPr b="1">
                <a:solidFill>
                  <a:srgbClr val="FFFFFF"/>
                </a:solidFill>
              </a:rPr>
              <a:t>HDTV </a:t>
            </a:r>
            <a:endParaRPr b="1">
              <a:solidFill>
                <a:srgbClr val="FFFFFF"/>
              </a:solidFill>
            </a:endParaRPr>
          </a:p>
          <a:p>
            <a:pPr lvl="0" algn="ctr"/>
            <a:r>
              <a:rPr b="1">
                <a:solidFill>
                  <a:srgbClr val="FFFFFF"/>
                </a:solidFill>
              </a:rPr>
              <a:t>+</a:t>
            </a:r>
            <a:endParaRPr b="1">
              <a:solidFill>
                <a:srgbClr val="FFFFFF"/>
              </a:solidFill>
            </a:endParaRPr>
          </a:p>
          <a:p>
            <a:pPr lvl="0" algn="ctr"/>
            <a:r>
              <a:rPr b="1">
                <a:solidFill>
                  <a:srgbClr val="FFFFFF"/>
                </a:solidFill>
              </a:rPr>
              <a:t>TV Móvil</a:t>
            </a:r>
          </a:p>
        </p:txBody>
      </p:sp>
      <p:sp>
        <p:nvSpPr>
          <p:cNvPr id="65" name="Shape 65"/>
          <p:cNvSpPr/>
          <p:nvPr/>
        </p:nvSpPr>
        <p:spPr>
          <a:xfrm>
            <a:off x="487710" y="5262059"/>
            <a:ext cx="1800201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>
                <a:solidFill>
                  <a:srgbClr val="FFFF00"/>
                </a:solidFill>
              </a:rPr>
              <a:t>ATSC 3.0</a:t>
            </a:r>
            <a:endParaRPr b="1">
              <a:solidFill>
                <a:srgbClr val="FFFF00"/>
              </a:solidFill>
            </a:endParaRPr>
          </a:p>
          <a:p>
            <a:pPr lvl="0" algn="ctr"/>
            <a:r>
              <a:rPr b="1">
                <a:solidFill>
                  <a:srgbClr val="FFFFFF"/>
                </a:solidFill>
              </a:rPr>
              <a:t>+4K fijo</a:t>
            </a:r>
            <a:endParaRPr b="1">
              <a:solidFill>
                <a:srgbClr val="FFFFFF"/>
              </a:solidFill>
            </a:endParaRPr>
          </a:p>
          <a:p>
            <a:pPr lvl="0" algn="ctr"/>
            <a:r>
              <a:rPr b="1">
                <a:solidFill>
                  <a:srgbClr val="FFFFFF"/>
                </a:solidFill>
              </a:rPr>
              <a:t>2k móbil</a:t>
            </a:r>
          </a:p>
        </p:txBody>
      </p:sp>
      <p:sp>
        <p:nvSpPr>
          <p:cNvPr id="66" name="Shape 66"/>
          <p:cNvSpPr/>
          <p:nvPr/>
        </p:nvSpPr>
        <p:spPr>
          <a:xfrm>
            <a:off x="3491879" y="4025141"/>
            <a:ext cx="180020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0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00"/>
                </a:solidFill>
              </a:rPr>
              <a:t>DVB-T2</a:t>
            </a:r>
          </a:p>
        </p:txBody>
      </p:sp>
      <p:sp>
        <p:nvSpPr>
          <p:cNvPr id="67" name="Shape 67"/>
          <p:cNvSpPr/>
          <p:nvPr/>
        </p:nvSpPr>
        <p:spPr>
          <a:xfrm>
            <a:off x="6320358" y="4928989"/>
            <a:ext cx="2232249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>
                <a:solidFill>
                  <a:srgbClr val="FFFF00"/>
                </a:solidFill>
              </a:rPr>
              <a:t> ISDB-T  N</a:t>
            </a:r>
            <a:endParaRPr b="1">
              <a:solidFill>
                <a:srgbClr val="FFFF00"/>
              </a:solidFill>
            </a:endParaRPr>
          </a:p>
          <a:p>
            <a:pPr lvl="0" algn="ctr"/>
            <a:r>
              <a:rPr b="1">
                <a:solidFill>
                  <a:srgbClr val="FFFFFF"/>
                </a:solidFill>
              </a:rPr>
              <a:t>+8K fijo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8" name="Shape 68"/>
          <p:cNvSpPr/>
          <p:nvPr/>
        </p:nvSpPr>
        <p:spPr>
          <a:xfrm rot="5400000">
            <a:off x="990518" y="4627867"/>
            <a:ext cx="798930" cy="3240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CE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" name="Shape 69"/>
          <p:cNvSpPr/>
          <p:nvPr/>
        </p:nvSpPr>
        <p:spPr>
          <a:xfrm rot="5400000">
            <a:off x="4055109" y="3526254"/>
            <a:ext cx="673744" cy="32403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CE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0" name="Shape 70"/>
          <p:cNvSpPr/>
          <p:nvPr/>
        </p:nvSpPr>
        <p:spPr>
          <a:xfrm rot="5400000">
            <a:off x="6963832" y="4110859"/>
            <a:ext cx="952583" cy="3124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CE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" name="Shape 71"/>
          <p:cNvSpPr/>
          <p:nvPr/>
        </p:nvSpPr>
        <p:spPr>
          <a:xfrm>
            <a:off x="1063774" y="953706"/>
            <a:ext cx="64807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00"/>
                </a:solidFill>
              </a:rPr>
              <a:t>ATSC</a:t>
            </a:r>
          </a:p>
        </p:txBody>
      </p:sp>
      <p:sp>
        <p:nvSpPr>
          <p:cNvPr id="72" name="Shape 72"/>
          <p:cNvSpPr/>
          <p:nvPr/>
        </p:nvSpPr>
        <p:spPr>
          <a:xfrm>
            <a:off x="3923927" y="962998"/>
            <a:ext cx="93610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0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00"/>
                </a:solidFill>
              </a:rPr>
              <a:t>DVB-T</a:t>
            </a:r>
          </a:p>
        </p:txBody>
      </p:sp>
      <p:sp>
        <p:nvSpPr>
          <p:cNvPr id="73" name="Shape 73"/>
          <p:cNvSpPr/>
          <p:nvPr/>
        </p:nvSpPr>
        <p:spPr>
          <a:xfrm>
            <a:off x="6968429" y="913111"/>
            <a:ext cx="93610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0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00"/>
                </a:solidFill>
              </a:rPr>
              <a:t>ISDB-T</a:t>
            </a:r>
          </a:p>
        </p:txBody>
      </p:sp>
      <p:sp>
        <p:nvSpPr>
          <p:cNvPr id="74" name="Shape 74"/>
          <p:cNvSpPr/>
          <p:nvPr/>
        </p:nvSpPr>
        <p:spPr>
          <a:xfrm rot="5400000">
            <a:off x="1185909" y="3189741"/>
            <a:ext cx="431130" cy="32403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CE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5" name="Shape 75"/>
          <p:cNvSpPr/>
          <p:nvPr/>
        </p:nvSpPr>
        <p:spPr>
          <a:xfrm>
            <a:off x="539318" y="3673518"/>
            <a:ext cx="165618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>
                <a:solidFill>
                  <a:srgbClr val="FFFF00"/>
                </a:solidFill>
              </a:rPr>
              <a:t>ATSC 2.0</a:t>
            </a:r>
            <a:endParaRPr b="1">
              <a:solidFill>
                <a:srgbClr val="FFFF00"/>
              </a:solidFill>
            </a:endParaRPr>
          </a:p>
          <a:p>
            <a:pPr lvl="0" algn="ctr"/>
            <a:r>
              <a:rPr b="1">
                <a:solidFill>
                  <a:srgbClr val="FFFFFF"/>
                </a:solidFill>
              </a:rPr>
              <a:t>+ TV Móvil</a:t>
            </a:r>
          </a:p>
        </p:txBody>
      </p:sp>
      <p:sp>
        <p:nvSpPr>
          <p:cNvPr id="76" name="Shape 76"/>
          <p:cNvSpPr/>
          <p:nvPr/>
        </p:nvSpPr>
        <p:spPr>
          <a:xfrm>
            <a:off x="3660313" y="4472383"/>
            <a:ext cx="146333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+ HDTV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7" name="Shape 77"/>
          <p:cNvSpPr/>
          <p:nvPr/>
        </p:nvSpPr>
        <p:spPr>
          <a:xfrm>
            <a:off x="7596336" y="3703029"/>
            <a:ext cx="118336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0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00"/>
                </a:solidFill>
              </a:rPr>
              <a:t>ISDB-TB</a:t>
            </a:r>
          </a:p>
        </p:txBody>
      </p:sp>
      <p:pic>
        <p:nvPicPr>
          <p:cNvPr id="78" name="image7.g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54747" y="4030033"/>
            <a:ext cx="666535" cy="407079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 rot="5400000">
            <a:off x="4174059" y="4925114"/>
            <a:ext cx="435843" cy="3060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CE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0" name="Shape 80"/>
          <p:cNvSpPr/>
          <p:nvPr/>
        </p:nvSpPr>
        <p:spPr>
          <a:xfrm>
            <a:off x="3685451" y="5319788"/>
            <a:ext cx="147139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+ 4k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1" name="Shape 81"/>
          <p:cNvSpPr/>
          <p:nvPr/>
        </p:nvSpPr>
        <p:spPr>
          <a:xfrm rot="5400000">
            <a:off x="3897688" y="6222007"/>
            <a:ext cx="493259" cy="374322"/>
          </a:xfrm>
          <a:prstGeom prst="rightArrow">
            <a:avLst>
              <a:gd name="adj1" fmla="val 50000"/>
              <a:gd name="adj2" fmla="val 50000"/>
            </a:avLst>
          </a:prstGeom>
          <a:ln w="5715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" name="Shape 82"/>
          <p:cNvSpPr/>
          <p:nvPr/>
        </p:nvSpPr>
        <p:spPr>
          <a:xfrm rot="5400000">
            <a:off x="4333035" y="2247380"/>
            <a:ext cx="156151" cy="7848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5965" y="0"/>
                  <a:pt x="10800" y="16"/>
                  <a:pt x="10800" y="36"/>
                </a:cubicBezTo>
                <a:lnTo>
                  <a:pt x="10800" y="10764"/>
                </a:lnTo>
                <a:cubicBezTo>
                  <a:pt x="10800" y="10784"/>
                  <a:pt x="15635" y="10800"/>
                  <a:pt x="21600" y="10800"/>
                </a:cubicBezTo>
                <a:cubicBezTo>
                  <a:pt x="15635" y="10800"/>
                  <a:pt x="10800" y="10816"/>
                  <a:pt x="10800" y="10836"/>
                </a:cubicBezTo>
                <a:lnTo>
                  <a:pt x="10800" y="21564"/>
                </a:lnTo>
                <a:cubicBezTo>
                  <a:pt x="10800" y="21584"/>
                  <a:pt x="5965" y="21600"/>
                  <a:pt x="0" y="21600"/>
                </a:cubicBezTo>
              </a:path>
            </a:pathLst>
          </a:custGeom>
          <a:ln w="38100">
            <a:solidFill>
              <a:srgbClr val="EEECE1"/>
            </a:solidFill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83" name="Shape 83"/>
          <p:cNvSpPr/>
          <p:nvPr/>
        </p:nvSpPr>
        <p:spPr>
          <a:xfrm rot="5400000">
            <a:off x="4514694" y="6222008"/>
            <a:ext cx="493259" cy="374322"/>
          </a:xfrm>
          <a:prstGeom prst="rightArrow">
            <a:avLst>
              <a:gd name="adj1" fmla="val 50000"/>
              <a:gd name="adj2" fmla="val 50000"/>
            </a:avLst>
          </a:prstGeom>
          <a:ln w="5715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4" name="Shape 84"/>
          <p:cNvSpPr/>
          <p:nvPr/>
        </p:nvSpPr>
        <p:spPr>
          <a:xfrm rot="5400000">
            <a:off x="4194380" y="6371706"/>
            <a:ext cx="493259" cy="374322"/>
          </a:xfrm>
          <a:prstGeom prst="rightArrow">
            <a:avLst>
              <a:gd name="adj1" fmla="val 50000"/>
              <a:gd name="adj2" fmla="val 50000"/>
            </a:avLst>
          </a:prstGeom>
          <a:ln w="5715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5" name="Shape 85"/>
          <p:cNvSpPr/>
          <p:nvPr/>
        </p:nvSpPr>
        <p:spPr>
          <a:xfrm>
            <a:off x="2843808" y="5736452"/>
            <a:ext cx="547260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0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00"/>
                </a:solidFill>
              </a:rPr>
              <a:t>Alta calidad y Mobilidad</a:t>
            </a:r>
          </a:p>
        </p:txBody>
      </p:sp>
      <p:pic>
        <p:nvPicPr>
          <p:cNvPr id="86" name="image3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633118" y="260647"/>
            <a:ext cx="5882537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FFFF"/>
                </a:solidFill>
              </a:rPr>
              <a:t>TELEVISIÓN DIGITAL</a:t>
            </a:r>
          </a:p>
        </p:txBody>
      </p:sp>
      <p:sp>
        <p:nvSpPr>
          <p:cNvPr id="89" name="Shape 89"/>
          <p:cNvSpPr/>
          <p:nvPr/>
        </p:nvSpPr>
        <p:spPr>
          <a:xfrm>
            <a:off x="924991" y="1013826"/>
            <a:ext cx="724741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b="1" sz="3200">
                <a:solidFill>
                  <a:srgbClr val="FFFFFF"/>
                </a:solidFill>
              </a:rPr>
              <a:t>Evolución de la Televisión Abierta</a:t>
            </a:r>
          </a:p>
        </p:txBody>
      </p:sp>
      <p:pic>
        <p:nvPicPr>
          <p:cNvPr id="90" name="image8.jpeg" descr="http://corecommunique.com/wp-content/uploads/2013/11/AQUOS-TV-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8063" y="2074075"/>
            <a:ext cx="4056386" cy="250705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361627" y="4621469"/>
            <a:ext cx="2338166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>
                <a:solidFill>
                  <a:srgbClr val="FFFFFF"/>
                </a:solidFill>
              </a:rPr>
              <a:t>Transmisión Analógica</a:t>
            </a:r>
            <a:endParaRPr b="1">
              <a:solidFill>
                <a:srgbClr val="FFFFFF"/>
              </a:solidFill>
            </a:endParaRPr>
          </a:p>
          <a:p>
            <a:pPr lvl="0" algn="ctr"/>
            <a:r>
              <a:rPr b="1">
                <a:solidFill>
                  <a:srgbClr val="FFFFFF"/>
                </a:solidFill>
              </a:rPr>
              <a:t>Definición Estándar (SDTV)</a:t>
            </a:r>
            <a:endParaRPr b="1">
              <a:solidFill>
                <a:srgbClr val="FFFFFF"/>
              </a:solidFill>
            </a:endParaRPr>
          </a:p>
          <a:p>
            <a:pPr lvl="0" algn="ctr"/>
            <a:r>
              <a:rPr b="1">
                <a:solidFill>
                  <a:srgbClr val="FFFFFF"/>
                </a:solidFill>
              </a:rPr>
              <a:t>PAL/NTSC/SECAM</a:t>
            </a:r>
          </a:p>
        </p:txBody>
      </p:sp>
      <p:sp>
        <p:nvSpPr>
          <p:cNvPr id="92" name="Shape 92"/>
          <p:cNvSpPr/>
          <p:nvPr/>
        </p:nvSpPr>
        <p:spPr>
          <a:xfrm>
            <a:off x="4788024" y="4651199"/>
            <a:ext cx="356173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Transmisión Digital - Recepción Fija Alta Cualidad (HDTV)</a:t>
            </a:r>
          </a:p>
        </p:txBody>
      </p:sp>
      <p:pic>
        <p:nvPicPr>
          <p:cNvPr id="93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3511" y="5363659"/>
            <a:ext cx="2102077" cy="14013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6" name="Group 96"/>
          <p:cNvGrpSpPr/>
          <p:nvPr/>
        </p:nvGrpSpPr>
        <p:grpSpPr>
          <a:xfrm>
            <a:off x="451891" y="3068959"/>
            <a:ext cx="2247901" cy="1603477"/>
            <a:chOff x="0" y="0"/>
            <a:chExt cx="2247900" cy="1603476"/>
          </a:xfrm>
        </p:grpSpPr>
        <p:pic>
          <p:nvPicPr>
            <p:cNvPr id="94" name="image10.png" descr="http://novainterface.files.wordpress.com/2010/03/tv_velha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2247900" cy="16034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" name="image11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1924" y="277974"/>
              <a:ext cx="1296002" cy="847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7" name="image12.png" descr="http://www.venamimundo.com/Latinoamerica/ElSalvador/fotos/ElSalvador-12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11301" y="2153714"/>
            <a:ext cx="3930618" cy="21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5762790" y="5589239"/>
            <a:ext cx="2481618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>
                <a:solidFill>
                  <a:srgbClr val="FFFFFF"/>
                </a:solidFill>
              </a:rPr>
              <a:t>Transmisión Digital</a:t>
            </a:r>
            <a:endParaRPr b="1">
              <a:solidFill>
                <a:srgbClr val="FFFFFF"/>
              </a:solidFill>
            </a:endParaRPr>
          </a:p>
          <a:p>
            <a:pPr lvl="0" algn="ctr"/>
            <a:r>
              <a:rPr b="1">
                <a:solidFill>
                  <a:srgbClr val="FFFFFF"/>
                </a:solidFill>
              </a:rPr>
              <a:t>Posibilidad de Recepción Móvil</a:t>
            </a:r>
          </a:p>
        </p:txBody>
      </p:sp>
      <p:sp>
        <p:nvSpPr>
          <p:cNvPr id="99" name="Shape 99"/>
          <p:cNvSpPr/>
          <p:nvPr/>
        </p:nvSpPr>
        <p:spPr>
          <a:xfrm rot="20063734">
            <a:off x="2897597" y="3404770"/>
            <a:ext cx="1368153" cy="4527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Shape 100"/>
          <p:cNvSpPr/>
          <p:nvPr/>
        </p:nvSpPr>
        <p:spPr>
          <a:xfrm rot="1682347">
            <a:off x="2879991" y="4732065"/>
            <a:ext cx="1368153" cy="4527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1" name="image3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1633118" y="260647"/>
            <a:ext cx="5882537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FFFF"/>
                </a:solidFill>
              </a:rPr>
              <a:t>TELEVISIÓN DIGITAL</a:t>
            </a:r>
          </a:p>
        </p:txBody>
      </p:sp>
      <p:sp>
        <p:nvSpPr>
          <p:cNvPr id="104" name="Shape 104"/>
          <p:cNvSpPr/>
          <p:nvPr/>
        </p:nvSpPr>
        <p:spPr>
          <a:xfrm>
            <a:off x="708968" y="692695"/>
            <a:ext cx="7247409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b="1" sz="3200">
                <a:solidFill>
                  <a:srgbClr val="FFFFFF"/>
                </a:solidFill>
              </a:rPr>
              <a:t>Evolución de las Pantallas</a:t>
            </a:r>
          </a:p>
        </p:txBody>
      </p:sp>
      <p:pic>
        <p:nvPicPr>
          <p:cNvPr id="105" name="image13.png" descr="http://karinealshams.files.wordpress.com/2009/04/tv-antig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1" y="4422228"/>
            <a:ext cx="914142" cy="99161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210528" y="5454112"/>
            <a:ext cx="7200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1950</a:t>
            </a:r>
          </a:p>
        </p:txBody>
      </p:sp>
      <p:pic>
        <p:nvPicPr>
          <p:cNvPr id="107" name="image14.png" descr="http://papofeminino.uol.com.br/wp-content/themes/papofeminino/images/infografico_televisao/bg-tvs-anos197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608" y="3576351"/>
            <a:ext cx="1070390" cy="82337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1218445" y="4371594"/>
            <a:ext cx="72008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1970</a:t>
            </a:r>
          </a:p>
        </p:txBody>
      </p:sp>
      <p:pic>
        <p:nvPicPr>
          <p:cNvPr id="109" name="image15.png" descr="http://img1.mlstatic.com/jm/img?s=MLB&amp;f=2761143866_062012.jpg&amp;v=P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58314" y="2940330"/>
            <a:ext cx="945535" cy="945534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2343698" y="3851240"/>
            <a:ext cx="7200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1990</a:t>
            </a:r>
          </a:p>
        </p:txBody>
      </p:sp>
      <p:sp>
        <p:nvSpPr>
          <p:cNvPr id="111" name="Shape 111"/>
          <p:cNvSpPr/>
          <p:nvPr/>
        </p:nvSpPr>
        <p:spPr>
          <a:xfrm>
            <a:off x="3553145" y="3652542"/>
            <a:ext cx="72008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2000</a:t>
            </a:r>
          </a:p>
        </p:txBody>
      </p:sp>
      <p:pic>
        <p:nvPicPr>
          <p:cNvPr id="112" name="image16.png" descr="https://happensintheworld.files.wordpress.com/2010/01/philips-3d-a-televisao-3d.g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85446" y="2103128"/>
            <a:ext cx="1796633" cy="181895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5155555" y="3670853"/>
            <a:ext cx="72008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2010</a:t>
            </a:r>
          </a:p>
        </p:txBody>
      </p:sp>
      <p:pic>
        <p:nvPicPr>
          <p:cNvPr id="114" name="image17.png" descr="http://3.bp.blogspot.com/-xyFmjvPQl38/TbuabixPlRI/AAAAAAAAA08/Sam3GwQlF0w/s400/tvlcd_casas_bahia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62409" y="2463168"/>
            <a:ext cx="1390729" cy="1265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18.png"/>
          <p:cNvPicPr/>
          <p:nvPr/>
        </p:nvPicPr>
        <p:blipFill>
          <a:blip r:embed="rId7">
            <a:extLst/>
          </a:blip>
          <a:srcRect l="12839" t="0" r="12600" b="0"/>
          <a:stretch>
            <a:fillRect/>
          </a:stretch>
        </p:blipFill>
        <p:spPr>
          <a:xfrm>
            <a:off x="6254653" y="1412775"/>
            <a:ext cx="2866253" cy="256692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7466387" y="3923763"/>
            <a:ext cx="72008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2014</a:t>
            </a:r>
          </a:p>
        </p:txBody>
      </p:sp>
      <p:sp>
        <p:nvSpPr>
          <p:cNvPr id="117" name="Shape 117"/>
          <p:cNvSpPr/>
          <p:nvPr/>
        </p:nvSpPr>
        <p:spPr>
          <a:xfrm>
            <a:off x="3217915" y="5445223"/>
            <a:ext cx="290738" cy="34119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Shape 118"/>
          <p:cNvSpPr/>
          <p:nvPr/>
        </p:nvSpPr>
        <p:spPr>
          <a:xfrm>
            <a:off x="167703" y="5796086"/>
            <a:ext cx="8740514" cy="2701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" name="Shape 119"/>
          <p:cNvSpPr/>
          <p:nvPr/>
        </p:nvSpPr>
        <p:spPr>
          <a:xfrm>
            <a:off x="2267744" y="6034061"/>
            <a:ext cx="220021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 sz="1400">
                <a:solidFill>
                  <a:srgbClr val="FFFFFF"/>
                </a:solidFill>
              </a:rPr>
              <a:t>ATSC/DVB-T</a:t>
            </a:r>
            <a:endParaRPr b="1" sz="1400">
              <a:solidFill>
                <a:srgbClr val="FFFFFF"/>
              </a:solidFill>
            </a:endParaRPr>
          </a:p>
          <a:p>
            <a:pPr lvl="0" algn="ctr"/>
            <a:r>
              <a:rPr b="1" sz="1400">
                <a:solidFill>
                  <a:srgbClr val="FFFFFF"/>
                </a:solidFill>
              </a:rPr>
              <a:t>TV Digital</a:t>
            </a:r>
            <a:endParaRPr b="1" sz="1400">
              <a:solidFill>
                <a:srgbClr val="FFFFFF"/>
              </a:solidFill>
            </a:endParaRPr>
          </a:p>
          <a:p>
            <a:pPr lvl="0" algn="ctr"/>
            <a:r>
              <a:rPr b="1" sz="1400">
                <a:solidFill>
                  <a:srgbClr val="FFFFFF"/>
                </a:solidFill>
              </a:rPr>
              <a:t>Alta Cualidad</a:t>
            </a:r>
          </a:p>
        </p:txBody>
      </p:sp>
      <p:sp>
        <p:nvSpPr>
          <p:cNvPr id="120" name="Shape 120"/>
          <p:cNvSpPr/>
          <p:nvPr/>
        </p:nvSpPr>
        <p:spPr>
          <a:xfrm>
            <a:off x="6156176" y="5464066"/>
            <a:ext cx="290737" cy="34119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1" name="Shape 121"/>
          <p:cNvSpPr/>
          <p:nvPr/>
        </p:nvSpPr>
        <p:spPr>
          <a:xfrm>
            <a:off x="5076056" y="6011995"/>
            <a:ext cx="243332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Definiciones 4K y 8K</a:t>
            </a:r>
          </a:p>
        </p:txBody>
      </p:sp>
      <p:sp>
        <p:nvSpPr>
          <p:cNvPr id="122" name="Shape 122"/>
          <p:cNvSpPr/>
          <p:nvPr/>
        </p:nvSpPr>
        <p:spPr>
          <a:xfrm>
            <a:off x="8038999" y="5428763"/>
            <a:ext cx="100333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Tiempo</a:t>
            </a:r>
          </a:p>
        </p:txBody>
      </p:sp>
      <p:pic>
        <p:nvPicPr>
          <p:cNvPr id="123" name="image3.jpe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33118" y="260647"/>
            <a:ext cx="5882537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FFFF"/>
                </a:solidFill>
              </a:rPr>
              <a:t>TELEVISIÓN DIGITAL</a:t>
            </a:r>
          </a:p>
        </p:txBody>
      </p:sp>
      <p:sp>
        <p:nvSpPr>
          <p:cNvPr id="126" name="Shape 126"/>
          <p:cNvSpPr/>
          <p:nvPr/>
        </p:nvSpPr>
        <p:spPr>
          <a:xfrm>
            <a:off x="708968" y="874106"/>
            <a:ext cx="7247409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b="1" sz="3200">
                <a:solidFill>
                  <a:srgbClr val="FFFFFF"/>
                </a:solidFill>
              </a:rPr>
              <a:t>Evolución de las Pantallas</a:t>
            </a:r>
          </a:p>
        </p:txBody>
      </p:sp>
      <p:pic>
        <p:nvPicPr>
          <p:cNvPr id="127" name="image19.jpeg" descr="http://coolmaterial.com/wp-content/uploads/2013/01/Sharp-85-8K-TV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293" y="1975392"/>
            <a:ext cx="3672409" cy="250314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256293" y="4532322"/>
            <a:ext cx="3528392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b="1" sz="2000">
                <a:solidFill>
                  <a:srgbClr val="FFFFFF"/>
                </a:solidFill>
              </a:rPr>
              <a:t>CES/2014 – Las Vegas</a:t>
            </a:r>
            <a:endParaRPr b="1" sz="2000">
              <a:solidFill>
                <a:srgbClr val="FFFFFF"/>
              </a:solidFill>
            </a:endParaRPr>
          </a:p>
          <a:p>
            <a:pPr lvl="0" algn="ctr"/>
            <a:r>
              <a:rPr b="1" sz="2000">
                <a:solidFill>
                  <a:srgbClr val="FFFFFF"/>
                </a:solidFill>
              </a:rPr>
              <a:t>Televisor Sharp 8K</a:t>
            </a:r>
          </a:p>
        </p:txBody>
      </p:sp>
      <p:pic>
        <p:nvPicPr>
          <p:cNvPr id="129" name="image20.jpeg" descr="http://www.revolucaodigital.net/wp-content/uploads/2013/11/grafico-8k.jpg?d01e5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8513" y="2694576"/>
            <a:ext cx="4731842" cy="266069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4302188" y="5427274"/>
            <a:ext cx="454394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FF"/>
                </a:solidFill>
              </a:rPr>
              <a:t>Comparativo de Las Resoluciones</a:t>
            </a:r>
          </a:p>
        </p:txBody>
      </p:sp>
      <p:pic>
        <p:nvPicPr>
          <p:cNvPr id="131" name="image3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633118" y="260647"/>
            <a:ext cx="5882537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FFFF"/>
                </a:solidFill>
              </a:rPr>
              <a:t>TELEVISIÓN DIGITAL</a:t>
            </a:r>
          </a:p>
        </p:txBody>
      </p:sp>
      <p:sp>
        <p:nvSpPr>
          <p:cNvPr id="134" name="Shape 134"/>
          <p:cNvSpPr/>
          <p:nvPr/>
        </p:nvSpPr>
        <p:spPr>
          <a:xfrm>
            <a:off x="780976" y="692695"/>
            <a:ext cx="724740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b="1" sz="2800">
                <a:solidFill>
                  <a:srgbClr val="FFFFFF"/>
                </a:solidFill>
              </a:rPr>
              <a:t>Evolución de las Transmisiones</a:t>
            </a:r>
          </a:p>
        </p:txBody>
      </p:sp>
      <p:grpSp>
        <p:nvGrpSpPr>
          <p:cNvPr id="137" name="Group 137"/>
          <p:cNvGrpSpPr/>
          <p:nvPr/>
        </p:nvGrpSpPr>
        <p:grpSpPr>
          <a:xfrm>
            <a:off x="234699" y="1437392"/>
            <a:ext cx="8676001" cy="4959301"/>
            <a:chOff x="0" y="0"/>
            <a:chExt cx="8675999" cy="4959300"/>
          </a:xfrm>
        </p:grpSpPr>
        <p:sp>
          <p:nvSpPr>
            <p:cNvPr id="135" name="Shape 135"/>
            <p:cNvSpPr/>
            <p:nvPr/>
          </p:nvSpPr>
          <p:spPr>
            <a:xfrm>
              <a:off x="0" y="0"/>
              <a:ext cx="8676000" cy="495930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136" name="image2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676000" cy="4959301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38" name="Shape 138"/>
          <p:cNvSpPr/>
          <p:nvPr/>
        </p:nvSpPr>
        <p:spPr>
          <a:xfrm>
            <a:off x="549076" y="6453335"/>
            <a:ext cx="8027335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Presentación hecha por KBS (Radiodifusora Estatal de Corea del Sur) - NAB/2015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1633118" y="260647"/>
            <a:ext cx="5882537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FFFF"/>
                </a:solidFill>
              </a:rPr>
              <a:t>TELEVISIÓN DIGITAL</a:t>
            </a:r>
          </a:p>
        </p:txBody>
      </p:sp>
      <p:sp>
        <p:nvSpPr>
          <p:cNvPr id="141" name="Shape 141"/>
          <p:cNvSpPr/>
          <p:nvPr/>
        </p:nvSpPr>
        <p:spPr>
          <a:xfrm>
            <a:off x="780976" y="692695"/>
            <a:ext cx="724740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b="1" sz="2800">
                <a:solidFill>
                  <a:srgbClr val="FFFFFF"/>
                </a:solidFill>
              </a:rPr>
              <a:t>Evolución de las Transmisiones</a:t>
            </a:r>
          </a:p>
        </p:txBody>
      </p:sp>
      <p:sp>
        <p:nvSpPr>
          <p:cNvPr id="142" name="Shape 142"/>
          <p:cNvSpPr/>
          <p:nvPr/>
        </p:nvSpPr>
        <p:spPr>
          <a:xfrm>
            <a:off x="549076" y="6493676"/>
            <a:ext cx="8027335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Presentación hecha por KBS (Radiodifusora Estatal de Corea del Sur) - NAB/2015</a:t>
            </a:r>
          </a:p>
        </p:txBody>
      </p:sp>
      <p:pic>
        <p:nvPicPr>
          <p:cNvPr id="143" name="image22.png"/>
          <p:cNvPicPr/>
          <p:nvPr/>
        </p:nvPicPr>
        <p:blipFill>
          <a:blip r:embed="rId2">
            <a:extLst/>
          </a:blip>
          <a:srcRect l="5423" t="11639" r="8268" b="5107"/>
          <a:stretch>
            <a:fillRect/>
          </a:stretch>
        </p:blipFill>
        <p:spPr>
          <a:xfrm>
            <a:off x="246746" y="1317776"/>
            <a:ext cx="8676001" cy="523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2299411" y="476672"/>
            <a:ext cx="453650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4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FFFF"/>
                </a:solidFill>
              </a:rPr>
              <a:t>CONCLUSIÓN</a:t>
            </a:r>
          </a:p>
        </p:txBody>
      </p:sp>
      <p:sp>
        <p:nvSpPr>
          <p:cNvPr id="146" name="Shape 146"/>
          <p:cNvSpPr/>
          <p:nvPr/>
        </p:nvSpPr>
        <p:spPr>
          <a:xfrm>
            <a:off x="368641" y="1700808"/>
            <a:ext cx="8496946" cy="354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889000" indent="-889000">
              <a:lnSpc>
                <a:spcPct val="150000"/>
              </a:lnSpc>
              <a:buClr>
                <a:srgbClr val="FFFFFF"/>
              </a:buClr>
              <a:buSzPct val="100000"/>
              <a:buFont typeface="Arial"/>
              <a:buChar char="•"/>
            </a:pPr>
            <a:r>
              <a:rPr b="1" sz="2800">
                <a:solidFill>
                  <a:srgbClr val="FFFFFF"/>
                </a:solidFill>
              </a:rPr>
              <a:t>La radiodifusión televisa está avanzando y seguirá desarrollándose.</a:t>
            </a:r>
            <a:endParaRPr b="1" sz="2800">
              <a:solidFill>
                <a:srgbClr val="FFFFFF"/>
              </a:solidFill>
            </a:endParaRPr>
          </a:p>
          <a:p>
            <a:pPr lvl="0" marL="889000" indent="-889000">
              <a:lnSpc>
                <a:spcPct val="150000"/>
              </a:lnSpc>
              <a:buClr>
                <a:srgbClr val="FFFFFF"/>
              </a:buClr>
              <a:buSzPct val="100000"/>
              <a:buFont typeface="Arial"/>
              <a:buChar char="•"/>
            </a:pPr>
            <a:r>
              <a:rPr b="1" sz="2800">
                <a:solidFill>
                  <a:srgbClr val="FFFFFF"/>
                </a:solidFill>
              </a:rPr>
              <a:t>La televisión es un medio en constante desarrollo y evolución.</a:t>
            </a:r>
            <a:endParaRPr b="1" sz="2800">
              <a:solidFill>
                <a:srgbClr val="FFFFFF"/>
              </a:solidFill>
            </a:endParaRPr>
          </a:p>
          <a:p>
            <a:pPr lvl="0" marL="889000" indent="-889000">
              <a:lnSpc>
                <a:spcPct val="150000"/>
              </a:lnSpc>
              <a:buClr>
                <a:srgbClr val="FFFFFF"/>
              </a:buClr>
              <a:buSzPct val="100000"/>
              <a:buFont typeface="Arial"/>
              <a:buChar char="•"/>
            </a:pPr>
            <a:r>
              <a:rPr b="1" sz="2800">
                <a:solidFill>
                  <a:srgbClr val="FFFFFF"/>
                </a:solidFill>
              </a:rPr>
              <a:t>Las audiencias demandan mayor calidad y servicios de libre recepción y gratuitos.</a:t>
            </a:r>
          </a:p>
        </p:txBody>
      </p:sp>
      <p:pic>
        <p:nvPicPr>
          <p:cNvPr id="147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4407" y="6304577"/>
            <a:ext cx="814383" cy="466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80808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401C1AC3505449BB9087E068A0BF43" ma:contentTypeVersion="0" ma:contentTypeDescription="Create a new document." ma:contentTypeScope="" ma:versionID="575e7283ee8f4325defb8d5c9124aa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486bee6e5d8fbc42cc88386ba023c8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ED4911-8BB5-47DA-BBF0-61A2C8A4DB1A}"/>
</file>

<file path=customXml/itemProps2.xml><?xml version="1.0" encoding="utf-8"?>
<ds:datastoreItem xmlns:ds="http://schemas.openxmlformats.org/officeDocument/2006/customXml" ds:itemID="{8D4A5AEB-4BFB-4777-A0F9-357C42758008}"/>
</file>

<file path=customXml/itemProps3.xml><?xml version="1.0" encoding="utf-8"?>
<ds:datastoreItem xmlns:ds="http://schemas.openxmlformats.org/officeDocument/2006/customXml" ds:itemID="{430B409F-9B69-4468-97CE-1C854F9664F0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0x0101000E401C1AC3505449BB9087E068A0BF43</vt:lpwstr>
  </property>
</Properties>
</file>